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53" r:id="rId3"/>
    <p:sldId id="354" r:id="rId4"/>
    <p:sldId id="390" r:id="rId5"/>
    <p:sldId id="391" r:id="rId6"/>
    <p:sldId id="392" r:id="rId7"/>
    <p:sldId id="463" r:id="rId8"/>
    <p:sldId id="394" r:id="rId9"/>
    <p:sldId id="464" r:id="rId10"/>
    <p:sldId id="465" r:id="rId11"/>
    <p:sldId id="466" r:id="rId12"/>
    <p:sldId id="493" r:id="rId13"/>
    <p:sldId id="494" r:id="rId14"/>
    <p:sldId id="495" r:id="rId15"/>
    <p:sldId id="468" r:id="rId16"/>
    <p:sldId id="467" r:id="rId17"/>
    <p:sldId id="482" r:id="rId18"/>
    <p:sldId id="521" r:id="rId19"/>
    <p:sldId id="522" r:id="rId20"/>
    <p:sldId id="483" r:id="rId21"/>
    <p:sldId id="484" r:id="rId22"/>
    <p:sldId id="497" r:id="rId23"/>
    <p:sldId id="498" r:id="rId24"/>
    <p:sldId id="499" r:id="rId25"/>
    <p:sldId id="500" r:id="rId26"/>
    <p:sldId id="501" r:id="rId27"/>
    <p:sldId id="502" r:id="rId28"/>
    <p:sldId id="496" r:id="rId29"/>
    <p:sldId id="486" r:id="rId30"/>
    <p:sldId id="487" r:id="rId31"/>
    <p:sldId id="488" r:id="rId32"/>
    <p:sldId id="503" r:id="rId33"/>
    <p:sldId id="504" r:id="rId34"/>
    <p:sldId id="505" r:id="rId35"/>
    <p:sldId id="506" r:id="rId36"/>
    <p:sldId id="507" r:id="rId37"/>
    <p:sldId id="508" r:id="rId38"/>
    <p:sldId id="489" r:id="rId39"/>
    <p:sldId id="509" r:id="rId40"/>
    <p:sldId id="510" r:id="rId41"/>
    <p:sldId id="511" r:id="rId42"/>
    <p:sldId id="512" r:id="rId43"/>
    <p:sldId id="513" r:id="rId44"/>
    <p:sldId id="514" r:id="rId45"/>
    <p:sldId id="491" r:id="rId46"/>
    <p:sldId id="515" r:id="rId47"/>
    <p:sldId id="516" r:id="rId48"/>
    <p:sldId id="517" r:id="rId49"/>
    <p:sldId id="518" r:id="rId50"/>
    <p:sldId id="519" r:id="rId51"/>
    <p:sldId id="520" r:id="rId52"/>
    <p:sldId id="485" r:id="rId53"/>
    <p:sldId id="474" r:id="rId54"/>
    <p:sldId id="454" r:id="rId55"/>
    <p:sldId id="395" r:id="rId56"/>
    <p:sldId id="523" r:id="rId57"/>
    <p:sldId id="469" r:id="rId58"/>
    <p:sldId id="470" r:id="rId59"/>
    <p:sldId id="524" r:id="rId60"/>
    <p:sldId id="525" r:id="rId61"/>
    <p:sldId id="471" r:id="rId62"/>
    <p:sldId id="472" r:id="rId63"/>
    <p:sldId id="526" r:id="rId64"/>
    <p:sldId id="473" r:id="rId65"/>
    <p:sldId id="475" r:id="rId66"/>
    <p:sldId id="476" r:id="rId67"/>
    <p:sldId id="477" r:id="rId68"/>
    <p:sldId id="478" r:id="rId69"/>
    <p:sldId id="479" r:id="rId70"/>
    <p:sldId id="481" r:id="rId71"/>
    <p:sldId id="480"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smtClean="0">
              <a:latin typeface="Candara" panose="020E0502030303020204" pitchFamily="34" charset="0"/>
            </a:rPr>
            <a:t>High amounts of risk and uncertainty</a:t>
          </a:r>
          <a:endParaRPr lang="en-US">
            <a:latin typeface="Candara" panose="020E0502030303020204" pitchFamily="34" charset="0"/>
          </a:endParaRP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smtClean="0">
              <a:latin typeface="Candara" panose="020E0502030303020204" pitchFamily="34" charset="0"/>
            </a:rPr>
            <a:t>Not a good model fro complex and objec-oriented projects</a:t>
          </a:r>
          <a:endParaRPr lang="en-US">
            <a:latin typeface="Candara" panose="020E0502030303020204" pitchFamily="34" charset="0"/>
          </a:endParaRP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smtClean="0">
              <a:latin typeface="Candara" panose="020E0502030303020204" pitchFamily="34" charset="0"/>
            </a:rPr>
            <a:t>Not suitable for the projects where requirements are at moderate to hgih risk of changing</a:t>
          </a:r>
          <a:endParaRPr lang="en-US">
            <a:latin typeface="Candara" panose="020E0502030303020204" pitchFamily="34" charset="0"/>
          </a:endParaRP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smtClean="0">
              <a:latin typeface="Candara" panose="020E0502030303020204" pitchFamily="34" charset="0"/>
            </a:rPr>
            <a:t>No working software is produced until late during the lifecycle</a:t>
          </a:r>
          <a:endParaRPr lang="en-US">
            <a:latin typeface="Candara" panose="020E0502030303020204" pitchFamily="34" charset="0"/>
          </a:endParaRP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smtClean="0">
              <a:latin typeface="Candara" panose="020E0502030303020204" pitchFamily="34" charset="0"/>
            </a:rPr>
            <a:t>Once an application is in the testing stage, it is very difficult to go back and change something</a:t>
          </a:r>
          <a:endParaRPr lang="en-US">
            <a:latin typeface="Candara" panose="020E0502030303020204" pitchFamily="34" charset="0"/>
          </a:endParaRP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High amounts of risk and uncertainty</a:t>
          </a:r>
          <a:endParaRPr lang="en-US" sz="2000" kern="1200">
            <a:latin typeface="Candara" panose="020E0502030303020204" pitchFamily="34" charset="0"/>
          </a:endParaRP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a good model fro complex and objec-oriented projects</a:t>
          </a:r>
          <a:endParaRPr lang="en-US" sz="2000" kern="1200">
            <a:latin typeface="Candara" panose="020E0502030303020204" pitchFamily="34" charset="0"/>
          </a:endParaRP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suitable for the projects where requirements are at moderate to hgih risk of changing</a:t>
          </a:r>
          <a:endParaRPr lang="en-US" sz="2000" kern="1200">
            <a:latin typeface="Candara" panose="020E0502030303020204" pitchFamily="34" charset="0"/>
          </a:endParaRP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 working software is produced until late during the lifecycle</a:t>
          </a:r>
          <a:endParaRPr lang="en-US" sz="2000" kern="1200">
            <a:latin typeface="Candara" panose="020E0502030303020204" pitchFamily="34" charset="0"/>
          </a:endParaRP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Once an application is in the testing stage, it is very difficult to go back and change something</a:t>
          </a:r>
          <a:endParaRPr lang="en-US" sz="2000" kern="1200">
            <a:latin typeface="Candara" panose="020E0502030303020204" pitchFamily="34" charset="0"/>
          </a:endParaRP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55</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57</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58</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C4D037-51CD-4014-8E96-1ABBDED7F93C}"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204FD-CDDA-4B36-9FDC-EF6DD830AE4F}"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061AD-3811-436D-BBA8-132BF751594D}"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F7E5C-1161-47A1-8AC6-18945B9BEBA0}" type="datetime1">
              <a:rPr lang="en-US" smtClean="0"/>
              <a:t>3/29/2022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3/29/2022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368994-1DCB-4CDE-BE7E-59EE4EA88F30}"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8FB147-8385-4AF2-9AB4-387963C8D459}" type="datetime1">
              <a:rPr lang="en-US" smtClean="0"/>
              <a:t>3/29/2022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3/29/2022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3/29/2022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3/29/2022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3/29/2022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3/29/2022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Agile</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is DevOps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DevOps?</a:t>
            </a:r>
            <a:endParaRPr lang="en-US" dirty="0"/>
          </a:p>
        </p:txBody>
      </p:sp>
      <p:sp>
        <p:nvSpPr>
          <p:cNvPr id="3" name="Content Placeholder 2"/>
          <p:cNvSpPr>
            <a:spLocks noGrp="1"/>
          </p:cNvSpPr>
          <p:nvPr>
            <p:ph idx="1"/>
          </p:nvPr>
        </p:nvSpPr>
        <p:spPr/>
        <p:txBody>
          <a:bodyPr>
            <a:normAutofit/>
          </a:bodyPr>
          <a:lstStyle/>
          <a:p>
            <a:r>
              <a:rPr lang="en-US" dirty="0"/>
              <a:t>DevOps </a:t>
            </a:r>
            <a:r>
              <a:rPr lang="en-US" dirty="0" smtClean="0"/>
              <a:t>enables </a:t>
            </a:r>
            <a:r>
              <a:rPr lang="en-US" dirty="0"/>
              <a:t>us to simultaneously </a:t>
            </a:r>
            <a:r>
              <a:rPr lang="en-US" dirty="0" smtClean="0"/>
              <a:t>improve:</a:t>
            </a:r>
          </a:p>
          <a:p>
            <a:pPr lvl="1"/>
            <a:r>
              <a:rPr lang="en-US" dirty="0" smtClean="0"/>
              <a:t>Organizational performance</a:t>
            </a:r>
          </a:p>
          <a:p>
            <a:pPr lvl="1"/>
            <a:r>
              <a:rPr lang="en-US" dirty="0" smtClean="0"/>
              <a:t>Achieve </a:t>
            </a:r>
            <a:r>
              <a:rPr lang="en-US" dirty="0"/>
              <a:t>the goals of all the various functional technology roles (e.g., Development, QA, IT Operations, </a:t>
            </a:r>
            <a:r>
              <a:rPr lang="en-US" dirty="0" err="1" smtClean="0"/>
              <a:t>Infosec</a:t>
            </a:r>
            <a:r>
              <a:rPr lang="en-US" dirty="0" smtClean="0"/>
              <a:t>)</a:t>
            </a:r>
          </a:p>
          <a:p>
            <a:pPr lvl="1"/>
            <a:r>
              <a:rPr lang="en-US" dirty="0" smtClean="0"/>
              <a:t>Improve </a:t>
            </a:r>
            <a:r>
              <a:rPr lang="en-US" dirty="0"/>
              <a:t>the human </a:t>
            </a:r>
            <a:r>
              <a:rPr lang="en-US" dirty="0" smtClean="0"/>
              <a:t>condition</a:t>
            </a:r>
          </a:p>
          <a:p>
            <a:r>
              <a:rPr lang="en-US" dirty="0"/>
              <a:t>DevOps shows us that when we have the right architecture, the right technical practices, and the right cultural </a:t>
            </a:r>
            <a:r>
              <a:rPr lang="en-US" dirty="0" smtClean="0"/>
              <a:t>norms:</a:t>
            </a:r>
          </a:p>
          <a:p>
            <a:pPr lvl="1"/>
            <a:r>
              <a:rPr lang="en-US" dirty="0" smtClean="0"/>
              <a:t>Small </a:t>
            </a:r>
            <a:r>
              <a:rPr lang="en-US" dirty="0"/>
              <a:t>teams of developers are able to quickly, safely, and independently develop, integrate, test, and deploy changes into production.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a:t>
            </a:r>
            <a:endParaRPr lang="en-US" dirty="0"/>
          </a:p>
        </p:txBody>
      </p:sp>
      <p:sp>
        <p:nvSpPr>
          <p:cNvPr id="3" name="Content Placeholder 2"/>
          <p:cNvSpPr>
            <a:spLocks noGrp="1"/>
          </p:cNvSpPr>
          <p:nvPr>
            <p:ph idx="1"/>
          </p:nvPr>
        </p:nvSpPr>
        <p:spPr/>
        <p:txBody>
          <a:bodyPr>
            <a:normAutofit/>
          </a:bodyPr>
          <a:lstStyle/>
          <a:p>
            <a:r>
              <a:rPr lang="en-US" dirty="0" smtClean="0"/>
              <a:t>High-performing </a:t>
            </a:r>
            <a:r>
              <a:rPr lang="en-US" dirty="0"/>
              <a:t>organizations using DevOps practices were outperforming their non–high performing peers in the following areas:</a:t>
            </a:r>
          </a:p>
          <a:p>
            <a:pPr lvl="1"/>
            <a:r>
              <a:rPr lang="en-US" dirty="0" smtClean="0"/>
              <a:t>Throughput </a:t>
            </a:r>
            <a:r>
              <a:rPr lang="en-US" dirty="0"/>
              <a:t>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t>
            </a:r>
            <a:r>
              <a:rPr lang="en-US" dirty="0" err="1" smtClean="0"/>
              <a:t>Benifits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15</a:t>
            </a:fld>
            <a:endParaRPr lang="en-US"/>
          </a:p>
        </p:txBody>
      </p:sp>
    </p:spTree>
    <p:extLst>
      <p:ext uri="{BB962C8B-B14F-4D97-AF65-F5344CB8AC3E}">
        <p14:creationId xmlns:p14="http://schemas.microsoft.com/office/powerpoint/2010/main" val="58556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a:t>
            </a:r>
            <a:r>
              <a:rPr lang="en-US" dirty="0" smtClean="0"/>
              <a:t>components</a:t>
            </a:r>
          </a:p>
          <a:p>
            <a:pPr lvl="1"/>
            <a:r>
              <a:rPr lang="en-US" dirty="0" smtClean="0"/>
              <a:t>Development</a:t>
            </a:r>
          </a:p>
          <a:p>
            <a:pPr lvl="1"/>
            <a:r>
              <a:rPr lang="en-US" dirty="0" smtClean="0"/>
              <a:t>Quality assurance</a:t>
            </a:r>
          </a:p>
          <a:p>
            <a:pPr lvl="1"/>
            <a:r>
              <a:rPr lang="en-US" dirty="0" smtClean="0"/>
              <a:t>Operations</a:t>
            </a:r>
            <a:r>
              <a:rPr lang="en-US" dirty="0"/>
              <a:t>. </a:t>
            </a:r>
            <a:endParaRPr lang="en-US" dirty="0" smtClean="0"/>
          </a:p>
          <a:p>
            <a:r>
              <a:rPr lang="en-US" dirty="0" smtClean="0"/>
              <a:t>It </a:t>
            </a:r>
            <a:r>
              <a:rPr lang="en-US" dirty="0"/>
              <a:t>is a natural extension of Agile methodology that facilitates end-to-end responsibility, cross-functional components, and collaboration.</a:t>
            </a:r>
          </a:p>
          <a:p>
            <a:r>
              <a:rPr lang="en-US" dirty="0" smtClean="0"/>
              <a:t>DevOps </a:t>
            </a:r>
            <a:r>
              <a:rPr lang="en-US" dirty="0"/>
              <a:t>is a set of practices that help teams build, test, and deploy new software more efficiently and accelerate the bug elimination process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38165607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a:t>Why </a:t>
            </a:r>
            <a:r>
              <a:rPr lang="en-US" dirty="0" smtClean="0"/>
              <a:t>DevOps?</a:t>
            </a:r>
          </a:p>
          <a:p>
            <a:pPr>
              <a:lnSpc>
                <a:spcPct val="150000"/>
              </a:lnSpc>
            </a:pPr>
            <a:r>
              <a:rPr lang="en-US" dirty="0" smtClean="0"/>
              <a:t>What is DevOps?</a:t>
            </a:r>
          </a:p>
          <a:p>
            <a:pPr>
              <a:lnSpc>
                <a:spcPct val="150000"/>
              </a:lnSpc>
            </a:pPr>
            <a:r>
              <a:rPr lang="en-US" dirty="0"/>
              <a:t>DevOps: The Three Way</a:t>
            </a:r>
            <a:endParaRPr lang="en-US" dirty="0" smtClean="0"/>
          </a:p>
          <a:p>
            <a:pPr>
              <a:lnSpc>
                <a:spcPct val="150000"/>
              </a:lnSpc>
            </a:pPr>
            <a:r>
              <a:rPr lang="en-US" dirty="0"/>
              <a:t>DevOps Tools and </a:t>
            </a:r>
            <a:r>
              <a:rPr lang="en-US" dirty="0" smtClean="0"/>
              <a:t>Stages</a:t>
            </a:r>
          </a:p>
          <a:p>
            <a:pPr>
              <a:lnSpc>
                <a:spcPct val="150000"/>
              </a:lnSpc>
            </a:pPr>
            <a:r>
              <a:rPr lang="en-US" dirty="0" smtClean="0"/>
              <a:t>DevOps </a:t>
            </a:r>
            <a:r>
              <a:rPr lang="en-US" dirty="0" smtClean="0"/>
              <a:t>Use Case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smtClean="0"/>
              <a:t>It </a:t>
            </a:r>
            <a:r>
              <a:rPr lang="en-US" dirty="0"/>
              <a:t>is the first step in making your organization DevOps-rich.</a:t>
            </a:r>
          </a:p>
          <a:p>
            <a:pPr lvl="1"/>
            <a:r>
              <a:rPr lang="en-US" dirty="0"/>
              <a:t>By creating a more efficient workflow, DevOps helps in keeping everything monitored and reported</a:t>
            </a:r>
            <a:r>
              <a:rPr lang="en-US" dirty="0" smtClean="0"/>
              <a:t>.</a:t>
            </a:r>
          </a:p>
          <a:p>
            <a:r>
              <a:rPr lang="en-US" dirty="0" smtClean="0"/>
              <a:t>Tools:</a:t>
            </a:r>
          </a:p>
          <a:p>
            <a:pPr lvl="1"/>
            <a:r>
              <a:rPr lang="en-US" dirty="0" smtClean="0"/>
              <a:t>DevOps </a:t>
            </a:r>
            <a:r>
              <a:rPr lang="en-US" dirty="0"/>
              <a:t>culture is all about automation and increased </a:t>
            </a:r>
            <a:r>
              <a:rPr lang="en-US" dirty="0" smtClean="0"/>
              <a:t>collaboration</a:t>
            </a:r>
            <a:endParaRPr lang="en-US" dirty="0"/>
          </a:p>
          <a:p>
            <a:r>
              <a:rPr lang="en-US" dirty="0"/>
              <a:t>Culture:</a:t>
            </a:r>
          </a:p>
          <a:p>
            <a:pPr lvl="1"/>
            <a:r>
              <a:rPr lang="en-US" dirty="0" smtClean="0"/>
              <a:t>DevOps </a:t>
            </a:r>
            <a:r>
              <a:rPr lang="en-US" dirty="0"/>
              <a:t>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a:t>
            </a:r>
            <a:r>
              <a:rPr lang="en-US" dirty="0" smtClean="0"/>
              <a:t>Cont. Delivery</a:t>
            </a:r>
            <a:r>
              <a:rPr lang="en-US" dirty="0"/>
              <a:t>,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endParaRPr lang="en-US" dirty="0" smtClean="0"/>
          </a:p>
          <a:p>
            <a:r>
              <a:rPr lang="en-US" dirty="0" smtClean="0"/>
              <a:t>“</a:t>
            </a:r>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smtClean="0"/>
              <a:t>Focus on </a:t>
            </a:r>
            <a:r>
              <a:rPr lang="en-US" dirty="0"/>
              <a:t>deployment lead time, a subset of the value </a:t>
            </a:r>
            <a:r>
              <a:rPr lang="en-US" dirty="0" smtClean="0"/>
              <a:t>stream. </a:t>
            </a:r>
            <a:endParaRPr lang="en-US" dirty="0"/>
          </a:p>
          <a:p>
            <a:r>
              <a:rPr lang="en-US" dirty="0"/>
              <a:t>This value stream begins when any engineer in </a:t>
            </a:r>
            <a:r>
              <a:rPr lang="en-US" dirty="0" smtClean="0"/>
              <a:t>the </a:t>
            </a:r>
            <a:r>
              <a:rPr lang="en-US" dirty="0"/>
              <a:t>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908784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a:t>
            </a:r>
            <a:r>
              <a:rPr lang="en-US" dirty="0" smtClean="0"/>
              <a:t>Technology Value Stream</a:t>
            </a:r>
            <a:endParaRPr lang="en-US" dirty="0"/>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a:t>
            </a:r>
            <a:r>
              <a:rPr lang="en-US" sz="2600" dirty="0" smtClean="0"/>
              <a:t>Minutes</a:t>
            </a:r>
          </a:p>
          <a:p>
            <a:r>
              <a:rPr lang="en-US" sz="2600" dirty="0" smtClean="0"/>
              <a:t>Developers </a:t>
            </a:r>
            <a:r>
              <a:rPr lang="en-US" sz="2600" dirty="0"/>
              <a:t>receive fast, constant feedback on their work, which enables them to quickly and independently implement, integrate, and validate their code, and have the code deployed into the production </a:t>
            </a:r>
            <a:r>
              <a:rPr lang="en-US" sz="2600" dirty="0" smtClean="0"/>
              <a:t>environment.</a:t>
            </a:r>
          </a:p>
          <a:p>
            <a:r>
              <a:rPr lang="en-US" sz="2600" dirty="0" smtClean="0"/>
              <a:t>Continually </a:t>
            </a:r>
            <a:r>
              <a:rPr lang="en-US" sz="2600" dirty="0"/>
              <a:t>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a:t>
            </a:r>
            <a:r>
              <a:rPr lang="en-US" dirty="0" smtClean="0"/>
              <a:t>%C/A) metric </a:t>
            </a:r>
            <a:r>
              <a:rPr lang="en-US" dirty="0"/>
              <a:t>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14488776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28</a:t>
            </a:fld>
            <a:endParaRPr lang="en-US"/>
          </a:p>
        </p:txBody>
      </p:sp>
    </p:spTree>
    <p:extLst>
      <p:ext uri="{BB962C8B-B14F-4D97-AF65-F5344CB8AC3E}">
        <p14:creationId xmlns:p14="http://schemas.microsoft.com/office/powerpoint/2010/main" val="2140873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The Three Way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a:bodyPr>
          <a:lstStyle/>
          <a:p>
            <a:r>
              <a:rPr lang="en-US" dirty="0"/>
              <a:t>Technical Value </a:t>
            </a:r>
            <a:r>
              <a:rPr lang="en-US" dirty="0" smtClean="0"/>
              <a:t>Stream: Optimizing </a:t>
            </a:r>
            <a:r>
              <a:rPr lang="en-US" dirty="0"/>
              <a:t>the process of delivering changes to the software. </a:t>
            </a:r>
            <a:endParaRPr lang="en-US" dirty="0" smtClean="0"/>
          </a:p>
          <a:p>
            <a:r>
              <a:rPr lang="en-US" dirty="0" smtClean="0"/>
              <a:t>It </a:t>
            </a:r>
            <a:r>
              <a:rPr lang="en-US" dirty="0"/>
              <a:t>starts from the point where demand for a change or new feature is identified, through development, into operations where the value associated with the change is delivered to the customer. </a:t>
            </a:r>
            <a:endParaRPr lang="en-US" dirty="0" smtClean="0"/>
          </a:p>
          <a:p>
            <a:r>
              <a:rPr lang="en-US" dirty="0" smtClean="0"/>
              <a:t>It </a:t>
            </a:r>
            <a:r>
              <a:rPr lang="en-US" dirty="0"/>
              <a:t>takes a complex systems view and </a:t>
            </a:r>
            <a:r>
              <a:rPr lang="en-US" dirty="0" smtClean="0"/>
              <a:t>emphasizes </a:t>
            </a:r>
            <a:r>
              <a:rPr lang="en-US" dirty="0"/>
              <a:t>the </a:t>
            </a:r>
            <a:r>
              <a:rPr lang="en-US" dirty="0" smtClean="0"/>
              <a:t>optimization </a:t>
            </a:r>
            <a:r>
              <a:rPr lang="en-US" dirty="0"/>
              <a:t>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smtClean="0"/>
              <a:t>Reducing batch sizes and intervals of work, and by building quality in, preventing defects from being passed to downstream work centers.</a:t>
            </a:r>
          </a:p>
          <a:p>
            <a:r>
              <a:rPr lang="en-US" dirty="0" smtClean="0"/>
              <a:t>Make our Work Visible</a:t>
            </a:r>
          </a:p>
          <a:p>
            <a:pPr lvl="1"/>
            <a:r>
              <a:rPr lang="en-US" dirty="0" smtClean="0"/>
              <a:t>To help us see where work is flowing well and where work is queued or stalled, we need to make our work as visible as possible.</a:t>
            </a:r>
          </a:p>
          <a:p>
            <a:r>
              <a:rPr lang="en-US" dirty="0" smtClean="0"/>
              <a:t>Limit Work In Progress (WIP)</a:t>
            </a:r>
          </a:p>
          <a:p>
            <a:pPr lvl="1"/>
            <a:r>
              <a:rPr lang="en-US" dirty="0" smtClean="0"/>
              <a:t>This high level of effort discourages frequent disruptions.</a:t>
            </a:r>
          </a:p>
          <a:p>
            <a:r>
              <a:rPr lang="en-US" dirty="0" smtClean="0"/>
              <a:t>Reduce Batch Sizes</a:t>
            </a:r>
          </a:p>
          <a:p>
            <a:pPr lvl="1"/>
            <a:r>
              <a:rPr lang="en-US" dirty="0" smtClean="0"/>
              <a:t>Large batch sizes result in skyrocketing levels of WIP and high levels of variability in flow.</a:t>
            </a:r>
          </a:p>
          <a:p>
            <a:r>
              <a:rPr lang="en-US" dirty="0" smtClean="0"/>
              <a:t>Reduce the Number of Handoffs</a:t>
            </a:r>
          </a:p>
          <a:p>
            <a:pPr lvl="1"/>
            <a:r>
              <a:rPr lang="en-US" dirty="0" smtClean="0"/>
              <a:t>Even under the best circumstances, some knowledge is inevitably lost with each handoff.</a:t>
            </a:r>
          </a:p>
          <a:p>
            <a:r>
              <a:rPr lang="en-US" dirty="0" smtClean="0"/>
              <a:t>Continually Identify and Elevate our Constraints</a:t>
            </a:r>
          </a:p>
          <a:p>
            <a:pPr lvl="1"/>
            <a:r>
              <a:rPr lang="en-US" dirty="0" smtClean="0"/>
              <a:t>Any improvement not made at that constraint is an illusion.</a:t>
            </a:r>
          </a:p>
          <a:p>
            <a:r>
              <a:rPr lang="en-US" dirty="0" smtClean="0"/>
              <a:t>Eliminate Hardship and Waste in the Value Stream</a:t>
            </a:r>
          </a:p>
          <a:p>
            <a:pPr lvl="1"/>
            <a:r>
              <a:rPr lang="en-US" dirty="0" smtClean="0"/>
              <a:t>Reduce hardship and drudgery in our daily work through continual learning in order to achieve the organization’s goals.</a:t>
            </a:r>
            <a:endParaRPr lang="en-US" dirty="0"/>
          </a:p>
        </p:txBody>
      </p:sp>
    </p:spTree>
    <p:extLst>
      <p:ext uri="{BB962C8B-B14F-4D97-AF65-F5344CB8AC3E}">
        <p14:creationId xmlns:p14="http://schemas.microsoft.com/office/powerpoint/2010/main" val="838522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a:t>
            </a:r>
            <a:r>
              <a:rPr lang="en-US" dirty="0" smtClean="0"/>
              <a:t>). </a:t>
            </a:r>
            <a:endParaRPr lang="en-US" dirty="0"/>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Second Way</a:t>
            </a:r>
            <a:r>
              <a:rPr lang="en-US" dirty="0"/>
              <a:t>: The Feedback </a:t>
            </a:r>
            <a:r>
              <a:rPr lang="en-US" dirty="0" smtClean="0"/>
              <a:t>Principle</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feedback loops from operations back to development. </a:t>
            </a:r>
            <a:endParaRPr lang="en-US" dirty="0" smtClean="0"/>
          </a:p>
          <a:p>
            <a:r>
              <a:rPr lang="en-US" dirty="0" smtClean="0"/>
              <a:t>It's </a:t>
            </a:r>
            <a:r>
              <a:rPr lang="en-US" dirty="0"/>
              <a:t>about amplifying this feedback so the software and the process to change the software is continuously improved. </a:t>
            </a:r>
            <a:endParaRPr lang="en-US" dirty="0" smtClean="0"/>
          </a:p>
          <a:p>
            <a:r>
              <a:rPr lang="en-US" dirty="0"/>
              <a:t>The goal is to understand feedback, respond to it and implement improvements based on it. By doing so, shorter (and therefore valuable) feedback loops are used to make necessary changes on a continuous basis.</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Waterfall Model</a:t>
            </a:r>
            <a:endParaRPr lang="en-US" dirty="0"/>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smtClean="0"/>
              <a:t>Distinct goals for each phase of Development</a:t>
            </a:r>
          </a:p>
          <a:p>
            <a:r>
              <a:rPr lang="en-US" dirty="0" smtClean="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Third Way</a:t>
            </a:r>
            <a:r>
              <a:rPr lang="en-US" dirty="0"/>
              <a:t>: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smtClean="0"/>
              <a:t>Creating </a:t>
            </a:r>
            <a:r>
              <a:rPr lang="en-US" dirty="0"/>
              <a:t>a culture of experimentation and learning and ensuring that the processes for changing the software </a:t>
            </a:r>
            <a:r>
              <a:rPr lang="en-US" dirty="0" smtClean="0"/>
              <a:t>minimize </a:t>
            </a:r>
            <a:r>
              <a:rPr lang="en-US" dirty="0"/>
              <a:t>the cost of failure so that failure is accepted as an integral feature of experimentation</a:t>
            </a:r>
            <a:r>
              <a:rPr lang="en-US" dirty="0" smtClean="0"/>
              <a:t>.</a:t>
            </a:r>
          </a:p>
          <a:p>
            <a:r>
              <a:rPr lang="en-US" dirty="0" smtClean="0"/>
              <a:t>This </a:t>
            </a:r>
            <a:r>
              <a:rPr lang="en-US" dirty="0"/>
              <a:t>means that the entire team can benefit from their successes and failures and implement improvements based on "real" results.</a:t>
            </a:r>
          </a:p>
          <a:p>
            <a:r>
              <a:rPr lang="en-US" dirty="0" smtClean="0"/>
              <a:t>Ensures </a:t>
            </a:r>
            <a:r>
              <a:rPr lang="en-US" dirty="0"/>
              <a:t>that an organization and its teams remain constantly able to adapt and act efficiently and independently of the environment.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a:t>
            </a:r>
            <a:r>
              <a:rPr lang="en-US" sz="2400" dirty="0" smtClean="0">
                <a:latin typeface="Candara" panose="020E0502030303020204" pitchFamily="34" charset="0"/>
              </a:rPr>
              <a:t>Framework</a:t>
            </a:r>
          </a:p>
          <a:p>
            <a:pPr marL="800100" lvl="1" indent="-342900" fontAlgn="base">
              <a:buFont typeface="Arial" panose="020B0604020202020204" pitchFamily="34" charset="0"/>
              <a:buChar char="•"/>
            </a:pPr>
            <a:r>
              <a:rPr lang="en-US" sz="2400" dirty="0" smtClean="0">
                <a:latin typeface="Candara" panose="020E0502030303020204" pitchFamily="34" charset="0"/>
              </a:rPr>
              <a:t>Assess and </a:t>
            </a:r>
            <a:r>
              <a:rPr lang="en-US" sz="2400" dirty="0">
                <a:latin typeface="Candara" panose="020E0502030303020204" pitchFamily="34" charset="0"/>
              </a:rPr>
              <a:t>measure progress on your DevOps </a:t>
            </a:r>
            <a:r>
              <a:rPr lang="en-US" sz="2400" dirty="0" smtClean="0">
                <a:latin typeface="Candara" panose="020E0502030303020204" pitchFamily="34" charset="0"/>
              </a:rPr>
              <a:t>journey</a:t>
            </a:r>
          </a:p>
          <a:p>
            <a:pPr fontAlgn="base"/>
            <a:endParaRPr lang="en-US" sz="2400" b="0" i="0" dirty="0" smtClean="0">
              <a:effectLst/>
              <a:latin typeface="Candara" panose="020E0502030303020204" pitchFamily="34" charset="0"/>
            </a:endParaRPr>
          </a:p>
          <a:p>
            <a:pPr marL="342900" indent="-342900" fontAlgn="base">
              <a:buFont typeface="Arial" panose="020B0604020202020204" pitchFamily="34" charset="0"/>
              <a:buChar char="•"/>
            </a:pPr>
            <a:r>
              <a:rPr lang="en-US" sz="2400" b="0" i="0" dirty="0" smtClean="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smtClean="0">
                <a:latin typeface="Candara" panose="020E0502030303020204" pitchFamily="34" charset="0"/>
              </a:rPr>
              <a:t>Embraces </a:t>
            </a:r>
            <a:r>
              <a:rPr lang="en-US" sz="2000" dirty="0">
                <a:latin typeface="Candara" panose="020E0502030303020204" pitchFamily="34" charset="0"/>
              </a:rPr>
              <a:t>change, </a:t>
            </a:r>
            <a:r>
              <a:rPr lang="en-US" sz="2000" dirty="0" smtClean="0">
                <a:latin typeface="Candara" panose="020E0502030303020204" pitchFamily="34" charset="0"/>
              </a:rPr>
              <a:t>seeking </a:t>
            </a:r>
            <a:r>
              <a:rPr lang="en-US" sz="2000" dirty="0">
                <a:latin typeface="Candara" panose="020E0502030303020204" pitchFamily="34" charset="0"/>
              </a:rPr>
              <a:t>feedback in order to </a:t>
            </a:r>
            <a:r>
              <a:rPr lang="en-US" sz="2000" dirty="0" smtClean="0">
                <a:latin typeface="Candara" panose="020E0502030303020204" pitchFamily="34" charset="0"/>
              </a:rPr>
              <a:t>improve</a:t>
            </a:r>
          </a:p>
          <a:p>
            <a:pPr marL="342900" indent="-342900" fontAlgn="base">
              <a:buFont typeface="Arial" panose="020B0604020202020204" pitchFamily="34" charset="0"/>
              <a:buChar char="•"/>
            </a:pPr>
            <a:r>
              <a:rPr lang="en-US" sz="2400" dirty="0" smtClean="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a:t>
            </a:r>
            <a:r>
              <a:rPr lang="en-US" sz="2000" dirty="0" smtClean="0">
                <a:latin typeface="Candara" panose="020E0502030303020204" pitchFamily="34" charset="0"/>
              </a:rPr>
              <a:t>DevOps</a:t>
            </a:r>
          </a:p>
          <a:p>
            <a:pPr marL="342900" indent="-342900" fontAlgn="base">
              <a:buFont typeface="Arial" panose="020B0604020202020204" pitchFamily="34" charset="0"/>
              <a:buChar char="•"/>
            </a:pPr>
            <a:r>
              <a:rPr lang="en-US" sz="2400" dirty="0" smtClean="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a:t>
            </a:r>
            <a:r>
              <a:rPr lang="en-US" sz="2000" dirty="0" smtClean="0">
                <a:latin typeface="Candara" panose="020E0502030303020204" pitchFamily="34" charset="0"/>
              </a:rPr>
              <a:t>Lean</a:t>
            </a:r>
          </a:p>
          <a:p>
            <a:pPr marL="342900" indent="-342900" fontAlgn="base">
              <a:buFont typeface="Arial" panose="020B0604020202020204" pitchFamily="34" charset="0"/>
              <a:buChar char="•"/>
            </a:pPr>
            <a:r>
              <a:rPr lang="en-US" sz="2400" dirty="0" smtClean="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r>
              <a:rPr lang="en-US" sz="2000" dirty="0" smtClean="0">
                <a:latin typeface="Candara" panose="020E0502030303020204" pitchFamily="34" charset="0"/>
              </a:rPr>
              <a:t>”</a:t>
            </a:r>
          </a:p>
          <a:p>
            <a:pPr marL="342900" indent="-342900" fontAlgn="base">
              <a:buFont typeface="Arial" panose="020B0604020202020204" pitchFamily="34" charset="0"/>
              <a:buChar char="•"/>
            </a:pPr>
            <a:r>
              <a:rPr lang="en-US" sz="2400" dirty="0" smtClean="0">
                <a:latin typeface="Candara" panose="020E0502030303020204" pitchFamily="34" charset="0"/>
              </a:rPr>
              <a:t>Sharing</a:t>
            </a:r>
          </a:p>
          <a:p>
            <a:pPr marL="800100" lvl="1" indent="-342900" fontAlgn="base">
              <a:buFont typeface="Arial" panose="020B0604020202020204" pitchFamily="34" charset="0"/>
              <a:buChar char="•"/>
            </a:pPr>
            <a:r>
              <a:rPr lang="en-US" sz="2000" dirty="0" smtClean="0">
                <a:latin typeface="Candara" panose="020E0502030303020204" pitchFamily="34" charset="0"/>
              </a:rPr>
              <a:t>Focus </a:t>
            </a:r>
            <a:r>
              <a:rPr lang="en-US" sz="2000" dirty="0">
                <a:latin typeface="Candara" panose="020E0502030303020204" pitchFamily="34" charset="0"/>
              </a:rPr>
              <a:t>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Tools and Stages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53</a:t>
            </a:fld>
            <a:endParaRPr lang="en-US"/>
          </a:p>
        </p:txBody>
      </p:sp>
    </p:spTree>
    <p:extLst>
      <p:ext uri="{BB962C8B-B14F-4D97-AF65-F5344CB8AC3E}">
        <p14:creationId xmlns:p14="http://schemas.microsoft.com/office/powerpoint/2010/main" val="10181835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54</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DevOps Stages</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55</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 Control (Continuous Development)</a:t>
            </a:r>
            <a:endParaRPr lang="en-US" dirty="0"/>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endParaRPr lang="en-US" dirty="0" smtClean="0"/>
          </a:p>
          <a:p>
            <a:r>
              <a:rPr lang="en-US" dirty="0" smtClean="0"/>
              <a:t>The </a:t>
            </a:r>
            <a:r>
              <a:rPr lang="en-US" dirty="0"/>
              <a:t>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57</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smtClean="0"/>
              <a:t>The management of changes to documents, computer programs, large websites and other collection of information</a:t>
            </a:r>
            <a:endParaRPr lang="en-US" dirty="0"/>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58</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smtClean="0"/>
              <a:t>Git</a:t>
            </a:r>
            <a:r>
              <a:rPr lang="en-US" sz="2000" dirty="0" smtClean="0"/>
              <a:t> is a Distributed Version Control tool that supports distributed non-linear workflows by providing data assurance for developing quality software</a:t>
            </a:r>
            <a:endParaRPr lang="en-US" sz="2000" dirty="0"/>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a:t>
            </a:r>
            <a:r>
              <a:rPr lang="en-US" dirty="0" smtClean="0"/>
              <a:t>Testing</a:t>
            </a:r>
            <a:endParaRPr lang="en-US" dirty="0"/>
          </a:p>
        </p:txBody>
      </p:sp>
      <p:sp>
        <p:nvSpPr>
          <p:cNvPr id="3" name="Content Placeholder 2"/>
          <p:cNvSpPr>
            <a:spLocks noGrp="1"/>
          </p:cNvSpPr>
          <p:nvPr>
            <p:ph idx="1"/>
          </p:nvPr>
        </p:nvSpPr>
        <p:spPr/>
        <p:txBody>
          <a:bodyPr/>
          <a:lstStyle/>
          <a:p>
            <a:r>
              <a:rPr lang="en-US" dirty="0"/>
              <a:t>This is the stage where the developed software is continuously tested for bugs. </a:t>
            </a:r>
            <a:endParaRPr lang="en-US" dirty="0" smtClean="0"/>
          </a:p>
          <a:p>
            <a:r>
              <a:rPr lang="en-US" dirty="0" smtClean="0"/>
              <a:t>For </a:t>
            </a:r>
            <a:r>
              <a:rPr lang="en-US" dirty="0"/>
              <a:t>Continuous testing, automation testing tools like Selenium, </a:t>
            </a:r>
            <a:r>
              <a:rPr lang="en-US" dirty="0" err="1"/>
              <a:t>TestNG</a:t>
            </a:r>
            <a:r>
              <a:rPr lang="en-US" dirty="0"/>
              <a:t>, JUnit, </a:t>
            </a:r>
            <a:r>
              <a:rPr lang="en-US" dirty="0" err="1"/>
              <a:t>etc</a:t>
            </a:r>
            <a:r>
              <a:rPr lang="en-US" dirty="0"/>
              <a:t> 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endParaRPr lang="en-US" dirty="0" smtClean="0"/>
          </a:p>
          <a:p>
            <a:r>
              <a:rPr lang="en-US" dirty="0" smtClean="0"/>
              <a:t>It </a:t>
            </a:r>
            <a:r>
              <a:rPr lang="en-US" dirty="0"/>
              <a:t>is a software development practice in which the developers require to commit changes to the source code more frequently. </a:t>
            </a:r>
            <a:endParaRPr lang="en-US" dirty="0" smtClean="0"/>
          </a:p>
          <a:p>
            <a:r>
              <a:rPr lang="en-US" dirty="0" smtClean="0"/>
              <a:t>This </a:t>
            </a:r>
            <a:r>
              <a:rPr lang="en-US" dirty="0"/>
              <a:t>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5122" name="Picture 2" descr="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19" y="3657730"/>
            <a:ext cx="5572125" cy="2314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248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endParaRPr lang="en-US" dirty="0" smtClean="0"/>
          </a:p>
          <a:p>
            <a:r>
              <a:rPr lang="en-US" dirty="0" smtClean="0"/>
              <a:t>It </a:t>
            </a:r>
            <a:r>
              <a:rPr lang="en-US" dirty="0"/>
              <a:t>is also important to ensure that the code is correctly deployed on all the servers.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65</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is the practice of handling changes systematically so that a system maintains its integrity over time</a:t>
            </a:r>
            <a:endParaRPr lang="en-US" sz="2000" dirty="0">
              <a:solidFill>
                <a:schemeClr val="tx1"/>
              </a:solidFill>
              <a:latin typeface="Candara" panose="020E0502030303020204" pitchFamily="34" charset="0"/>
            </a:endParaRP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(CM) ensures that the current design and build state of the system is known, good and trusted</a:t>
            </a:r>
            <a:endParaRPr lang="en-US" sz="2000" dirty="0">
              <a:solidFill>
                <a:schemeClr val="tx1"/>
              </a:solidFill>
              <a:latin typeface="Candara" panose="020E0502030303020204" pitchFamily="34" charset="0"/>
            </a:endParaRP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It does not rely on the tacit knowledge of the development team </a:t>
            </a:r>
            <a:endParaRPr lang="en-US" sz="2000" dirty="0">
              <a:solidFill>
                <a:schemeClr val="tx1"/>
              </a:solidFill>
              <a:latin typeface="Candara" panose="020E0502030303020204" pitchFamily="34" charset="0"/>
            </a:endParaRP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smtClean="0">
                <a:latin typeface="Candara" panose="020E0502030303020204" pitchFamily="34" charset="0"/>
              </a:rPr>
              <a:t>Code for Infrastructure</a:t>
            </a:r>
            <a:endParaRPr lang="en-US" dirty="0">
              <a:latin typeface="Candara" panose="020E0502030303020204" pitchFamily="34" charset="0"/>
            </a:endParaRP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ndara" panose="020E0502030303020204" pitchFamily="34" charset="0"/>
              </a:rPr>
              <a:t>Provisioning of Dev, Test, and Prod environment </a:t>
            </a:r>
            <a:endParaRPr lang="en-US" dirty="0">
              <a:solidFill>
                <a:schemeClr val="tx1"/>
              </a:solidFill>
              <a:latin typeface="Candara" panose="020E0502030303020204" pitchFamily="34" charset="0"/>
            </a:endParaRP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smtClean="0">
                <a:latin typeface="Candara" panose="020E0502030303020204" pitchFamily="34" charset="0"/>
              </a:rPr>
              <a:t>DEV</a:t>
            </a:r>
            <a:endParaRPr lang="en-US" dirty="0">
              <a:latin typeface="Candara" panose="020E0502030303020204" pitchFamily="34" charset="0"/>
            </a:endParaRP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smtClean="0">
                <a:latin typeface="Candara" panose="020E0502030303020204" pitchFamily="34" charset="0"/>
              </a:rPr>
              <a:t>TEST</a:t>
            </a:r>
            <a:endParaRPr lang="en-US" dirty="0">
              <a:latin typeface="Candara" panose="020E0502030303020204" pitchFamily="34" charset="0"/>
            </a:endParaRP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smtClean="0">
                <a:latin typeface="Candara" panose="020E0502030303020204" pitchFamily="34" charset="0"/>
              </a:rPr>
              <a:t>PROD</a:t>
            </a:r>
            <a:endParaRPr lang="en-US" dirty="0">
              <a:latin typeface="Candara" panose="020E0502030303020204" pitchFamily="34" charset="0"/>
            </a:endParaRP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66</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Monitoring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a:t>
            </a:r>
            <a:r>
              <a:rPr lang="en-US" sz="2000" dirty="0" smtClean="0">
                <a:solidFill>
                  <a:schemeClr val="bg1"/>
                </a:solidFill>
                <a:latin typeface="Candara" panose="020E0502030303020204" pitchFamily="34" charset="0"/>
              </a:rPr>
              <a:t>Monitoring is all about the ability of an organization to detect, report, respond, contain, and mitigate the attacks that occur, in its infrastructure</a:t>
            </a:r>
            <a:endParaRPr lang="en-US" sz="2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482889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70</a:t>
            </a:fld>
            <a:endParaRPr lang="en-US"/>
          </a:p>
        </p:txBody>
      </p:sp>
    </p:spTree>
    <p:extLst>
      <p:ext uri="{BB962C8B-B14F-4D97-AF65-F5344CB8AC3E}">
        <p14:creationId xmlns:p14="http://schemas.microsoft.com/office/powerpoint/2010/main" val="2795563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a:t>
            </a:r>
            <a:r>
              <a:rPr lang="en-US" dirty="0" smtClean="0"/>
              <a:t>Use Case</a:t>
            </a:r>
            <a:endParaRPr lang="en-US" dirty="0"/>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71</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smtClean="0"/>
              <a:t>What is Agile Methodology?</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Each project is broken up into several iterations/sprints</a:t>
            </a:r>
            <a:endParaRPr lang="en-US" sz="2000" dirty="0">
              <a:latin typeface="Candara" panose="020E0502030303020204" pitchFamily="34" charset="0"/>
            </a:endParaRP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All iterations should be of the same time duration (between 2 to 8 weeks)</a:t>
            </a:r>
            <a:endParaRPr lang="en-US" sz="2000" dirty="0">
              <a:latin typeface="Candara" panose="020E0502030303020204" pitchFamily="34" charset="0"/>
            </a:endParaRP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At the end of each iteration, a working product should be delivered</a:t>
            </a:r>
            <a:endParaRPr lang="en-US" sz="2000" dirty="0">
              <a:latin typeface="Candara" panose="020E0502030303020204" pitchFamily="34" charset="0"/>
            </a:endParaRP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smtClean="0"/>
              <a:t>Waterfall vs Agile</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TotalTime>
  <Words>3688</Words>
  <Application>Microsoft Office PowerPoint</Application>
  <PresentationFormat>Widescreen</PresentationFormat>
  <Paragraphs>335</Paragraphs>
  <Slides>71</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Why DevOps?</vt:lpstr>
      <vt:lpstr>DevOps</vt:lpstr>
      <vt:lpstr>DevOps Benifits</vt:lpstr>
      <vt:lpstr>What is DevOps?</vt:lpstr>
      <vt:lpstr>What is DevOps?</vt:lpstr>
      <vt:lpstr>What is DevOps?</vt:lpstr>
      <vt:lpstr>DevOps Lifecycle</vt:lpstr>
      <vt:lpstr>DevOps Lifecycle</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59</cp:revision>
  <cp:lastPrinted>2021-10-18T07:27:50Z</cp:lastPrinted>
  <dcterms:created xsi:type="dcterms:W3CDTF">2021-10-12T10:09:12Z</dcterms:created>
  <dcterms:modified xsi:type="dcterms:W3CDTF">2022-03-29T04:03:18Z</dcterms:modified>
</cp:coreProperties>
</file>